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4cd4e5af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f4cd4e5a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4cd4e5af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f4cd4e5a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4cd4e5a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f4cd4e5a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4cd4e5af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f4cd4e5af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4cd4e5af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f4cd4e5af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4cd4e5af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f4cd4e5af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4cd4e5af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f4cd4e5af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4cd4e5af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f4cd4e5af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4cd4e5af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f4cd4e5af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4cd4e5af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f4cd4e5af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4cd4e5af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f4cd4e5af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4cd4e5af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f4cd4e5af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4cd4e5af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f4cd4e5a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4cd4e5af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f4cd4e5af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4cd4e5a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f4cd4e5a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4cd4e5af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f4cd4e5af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4cd4e5af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f4cd4e5af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4cd4e5af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f4cd4e5af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4cd4e5af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f4cd4e5af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4cd4e5af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f4cd4e5af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c70e09867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bc70e09867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4cd4e5a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f4cd4e5a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4cd4e5a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f4cd4e5a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4cd4e5af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f4cd4e5af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4cd4e5a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f4cd4e5a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4cd4e5a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f4cd4e5a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 eficiência de 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e-commerce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/>
              <a:t>Nadianne Galvão, Valdir Santana e Verenilson Souza</a:t>
            </a:r>
            <a:endParaRPr b="1" sz="2000"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950" y="699424"/>
            <a:ext cx="1432275" cy="118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 rot="5400000">
            <a:off x="7052250" y="2259775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50" y="169225"/>
            <a:ext cx="7049074" cy="2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0" y="2759825"/>
            <a:ext cx="7049075" cy="22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4294967295" type="title"/>
          </p:nvPr>
        </p:nvSpPr>
        <p:spPr>
          <a:xfrm rot="-5400000">
            <a:off x="-16128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 rot="5400000">
            <a:off x="7024500" y="2241300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50" y="115425"/>
            <a:ext cx="63055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352" y="3452227"/>
            <a:ext cx="6440350" cy="1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550" y="2007663"/>
            <a:ext cx="5838894" cy="134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4294967295" type="title"/>
          </p:nvPr>
        </p:nvSpPr>
        <p:spPr>
          <a:xfrm rot="-5400000">
            <a:off x="-16128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4294967295" type="title"/>
          </p:nvPr>
        </p:nvSpPr>
        <p:spPr>
          <a:xfrm rot="-5400000">
            <a:off x="-11777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Povoamento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Procedimento OLT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/>
          <p:nvPr/>
        </p:nvSpPr>
        <p:spPr>
          <a:xfrm rot="5400000">
            <a:off x="6895050" y="2456450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11260" t="0"/>
          <a:stretch/>
        </p:blipFill>
        <p:spPr>
          <a:xfrm>
            <a:off x="1373950" y="549675"/>
            <a:ext cx="6891151" cy="15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0" l="0" r="11260" t="0"/>
          <a:stretch/>
        </p:blipFill>
        <p:spPr>
          <a:xfrm>
            <a:off x="1373950" y="2571750"/>
            <a:ext cx="6891151" cy="1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 rot="5399396">
            <a:off x="6774771" y="2592670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-17910" t="0"/>
          <a:stretch/>
        </p:blipFill>
        <p:spPr>
          <a:xfrm>
            <a:off x="1225975" y="533400"/>
            <a:ext cx="7765625" cy="192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14951" t="0"/>
          <a:stretch/>
        </p:blipFill>
        <p:spPr>
          <a:xfrm>
            <a:off x="1225975" y="2834925"/>
            <a:ext cx="6604474" cy="1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4294967295" type="title"/>
          </p:nvPr>
        </p:nvSpPr>
        <p:spPr>
          <a:xfrm rot="-5400000">
            <a:off x="-17652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 rot="5400000">
            <a:off x="7026600" y="2574200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7450" t="0"/>
          <a:stretch/>
        </p:blipFill>
        <p:spPr>
          <a:xfrm>
            <a:off x="1225975" y="845975"/>
            <a:ext cx="7187075" cy="1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7450" t="0"/>
          <a:stretch/>
        </p:blipFill>
        <p:spPr>
          <a:xfrm>
            <a:off x="1225975" y="2830800"/>
            <a:ext cx="7187075" cy="16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4294967295" type="title"/>
          </p:nvPr>
        </p:nvSpPr>
        <p:spPr>
          <a:xfrm rot="-5400000">
            <a:off x="-17604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2319225" y="445050"/>
            <a:ext cx="4850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sp_povoar_atualizacao_vendas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214900"/>
            <a:ext cx="7507425" cy="315663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4294967295" type="title"/>
          </p:nvPr>
        </p:nvSpPr>
        <p:spPr>
          <a:xfrm rot="-5400000">
            <a:off x="-17652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2319225" y="445050"/>
            <a:ext cx="4850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sp_povoar_atualizacao_vendas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50" y="960750"/>
            <a:ext cx="6316816" cy="38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4294967295" type="title"/>
          </p:nvPr>
        </p:nvSpPr>
        <p:spPr>
          <a:xfrm rot="-5400000">
            <a:off x="-16128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2319225" y="445050"/>
            <a:ext cx="4850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sp_povoar_atualizacao_vendas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25" y="992925"/>
            <a:ext cx="6248225" cy="3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4294967295" type="title"/>
          </p:nvPr>
        </p:nvSpPr>
        <p:spPr>
          <a:xfrm rot="-5400000">
            <a:off x="-16128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3494850" y="477225"/>
            <a:ext cx="215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sp_dim_tempo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900" y="1557025"/>
            <a:ext cx="744855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idx="4294967295" type="title"/>
          </p:nvPr>
        </p:nvSpPr>
        <p:spPr>
          <a:xfrm rot="-5400000">
            <a:off x="-1689025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 rot="5400000">
            <a:off x="7767275" y="2451550"/>
            <a:ext cx="215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sp_dim_tempo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50" y="152400"/>
            <a:ext cx="27238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774" y="152400"/>
            <a:ext cx="4579850" cy="16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587" y="2010925"/>
            <a:ext cx="4564425" cy="283050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639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dk1"/>
                </a:solidFill>
              </a:rPr>
              <a:t>Introdução</a:t>
            </a:r>
            <a:endParaRPr sz="2400"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Em um cenário cada vez mais digital, a gestão eficiente de sistemas de vendas online torna-se essencial para as operações bem-sucedidas das empresas. Neste contexto, exploraremos a aplicação de um Data Warehouse em um sistema de vendas online, analisando como cada elemento, desde a busca por produtos até a entrega final, proporcionando uma visão detalhada e estruturada do funcionamento do e-commerce.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1440875" y="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sp_oltp_avaliacao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00" y="490825"/>
            <a:ext cx="6660199" cy="15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1440875" y="219612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sp_oltp_loja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400" y="2634725"/>
            <a:ext cx="6472564" cy="18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/>
        </p:nvSpPr>
        <p:spPr>
          <a:xfrm>
            <a:off x="1440875" y="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 sp_oltp_pagamento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440875" y="219612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sp_oltp_produto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00" y="2802625"/>
            <a:ext cx="7985650" cy="1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100" y="465637"/>
            <a:ext cx="7852266" cy="17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/>
        </p:nvSpPr>
        <p:spPr>
          <a:xfrm>
            <a:off x="1440875" y="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sp_oltp_status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1440875" y="24721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 sp_oltp_tipo_pagamento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500" y="697150"/>
            <a:ext cx="7752676" cy="125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25" y="3221750"/>
            <a:ext cx="7752676" cy="12592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/>
        </p:nvSpPr>
        <p:spPr>
          <a:xfrm>
            <a:off x="1209700" y="5635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sp_oltp_venda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975" y="1168663"/>
            <a:ext cx="7752675" cy="280618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/>
        </p:nvSpPr>
        <p:spPr>
          <a:xfrm>
            <a:off x="1209700" y="5635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sp_dim_avaliacao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6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DW</a:t>
            </a:r>
            <a:endParaRPr b="0" sz="1800">
              <a:solidFill>
                <a:schemeClr val="lt1"/>
              </a:solidFill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88" y="1002175"/>
            <a:ext cx="7791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280400" y="257175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sp_dim_loja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700" y="3236900"/>
            <a:ext cx="78200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1209700" y="5635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sp_dim_pagamento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7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DW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1280400" y="257175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sp_dim_produto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02" y="1002175"/>
            <a:ext cx="7017992" cy="14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400" y="3245575"/>
            <a:ext cx="7456624" cy="14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1209700" y="5635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sp_dim_status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8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DW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1280400" y="2571750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sp_dim_tipo_pagamento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63" y="1154575"/>
            <a:ext cx="6323875" cy="12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75" y="3086550"/>
            <a:ext cx="68865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1209700" y="56357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sp_fato_venda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9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DW</a:t>
            </a:r>
            <a:endParaRPr b="0" sz="1800">
              <a:solidFill>
                <a:schemeClr val="lt1"/>
              </a:solidFill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91" y="1085000"/>
            <a:ext cx="7655610" cy="35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/>
        </p:nvSpPr>
        <p:spPr>
          <a:xfrm rot="5400000">
            <a:off x="7090350" y="292982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sp_fato_venda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0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DW</a:t>
            </a:r>
            <a:endParaRPr b="0" sz="1800">
              <a:solidFill>
                <a:schemeClr val="lt1"/>
              </a:solidFill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850" y="209925"/>
            <a:ext cx="6500199" cy="472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1233125" y="679725"/>
            <a:ext cx="329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 sp_fato_venda_feriado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41"/>
          <p:cNvSpPr txBox="1"/>
          <p:nvPr>
            <p:ph idx="4294967295" type="title"/>
          </p:nvPr>
        </p:nvSpPr>
        <p:spPr>
          <a:xfrm rot="-5400000">
            <a:off x="-1859450" y="2187750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Agregados</a:t>
            </a:r>
            <a:endParaRPr b="0" sz="1800">
              <a:solidFill>
                <a:schemeClr val="lt1"/>
              </a:solidFill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125" y="1369800"/>
            <a:ext cx="7548000" cy="24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600" y="212550"/>
            <a:ext cx="820479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325963" y="929625"/>
            <a:ext cx="6432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ETL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847650" y="1692225"/>
            <a:ext cx="74487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Extraction |  Transformation  |  Loading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300">
                <a:latin typeface="Arial"/>
                <a:ea typeface="Arial"/>
                <a:cs typeface="Arial"/>
                <a:sym typeface="Arial"/>
              </a:rPr>
              <a:t>Extraímos</a:t>
            </a:r>
            <a:r>
              <a:rPr lang="pt-BR" sz="1300">
                <a:latin typeface="Arial"/>
                <a:ea typeface="Arial"/>
                <a:cs typeface="Arial"/>
                <a:sym typeface="Arial"/>
              </a:rPr>
              <a:t> dados do sistema operacional de vendas online, com informações como pedidos de compra, informações de produtos, detalhes de clientes etc.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300">
                <a:latin typeface="Arial"/>
                <a:ea typeface="Arial"/>
                <a:cs typeface="Arial"/>
                <a:sym typeface="Arial"/>
              </a:rPr>
              <a:t>Transformamos</a:t>
            </a:r>
            <a:r>
              <a:rPr lang="pt-BR" sz="1300">
                <a:latin typeface="Arial"/>
                <a:ea typeface="Arial"/>
                <a:cs typeface="Arial"/>
                <a:sym typeface="Arial"/>
              </a:rPr>
              <a:t> os dados para que estejam em formatos consistentes e compatíveis. Utilizando por exemplo atualizações realizadas na tabela estoque através do procedure sp_povoar_produto_venda, que altera a quantidade de produtos vendidos em determinados registros.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300">
                <a:latin typeface="Arial"/>
                <a:ea typeface="Arial"/>
                <a:cs typeface="Arial"/>
                <a:sym typeface="Arial"/>
              </a:rPr>
              <a:t>carregamento</a:t>
            </a:r>
            <a:r>
              <a:rPr lang="pt-BR" sz="1300">
                <a:latin typeface="Arial"/>
                <a:ea typeface="Arial"/>
                <a:cs typeface="Arial"/>
                <a:sym typeface="Arial"/>
              </a:rPr>
              <a:t> de dados nas tabelas finais ocorre principalmente nas stored procedures que inserem dados em tabelas de dimensão e de fato. Exemplo: A stored procedures sp_dim_tempo, insere dados em tabelas de dimensão dim_tempo.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550" y="1352581"/>
            <a:ext cx="4254600" cy="232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296" name="Google Shape;296;p42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635150" y="11636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3093450" y="2135513"/>
            <a:ext cx="2957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Agradecemos!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88" y="90550"/>
            <a:ext cx="7308049" cy="8116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94" name="Google Shape;94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1">
            <a:off x="4070739" y="84758"/>
            <a:ext cx="1360642" cy="48333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4294967295" type="title"/>
          </p:nvPr>
        </p:nvSpPr>
        <p:spPr>
          <a:xfrm rot="-5400000">
            <a:off x="-7415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Projeto Banco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title"/>
          </p:nvPr>
        </p:nvSpPr>
        <p:spPr>
          <a:xfrm rot="-5400000">
            <a:off x="-7415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Projeto Banco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21334" l="0" r="0" t="0"/>
          <a:stretch/>
        </p:blipFill>
        <p:spPr>
          <a:xfrm>
            <a:off x="1397200" y="234950"/>
            <a:ext cx="6349599" cy="597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02" name="Google Shape;102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1">
            <a:off x="4070739" y="84758"/>
            <a:ext cx="1360642" cy="48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 rot="-5400000">
            <a:off x="-7415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Projeto Banco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775" y="61700"/>
            <a:ext cx="6642474" cy="794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09" name="Google Shape;109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1">
            <a:off x="4070739" y="84758"/>
            <a:ext cx="1360642" cy="48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294967295" type="title"/>
          </p:nvPr>
        </p:nvSpPr>
        <p:spPr>
          <a:xfrm rot="-5400000">
            <a:off x="-7415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Projeto Banco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27" y="130675"/>
            <a:ext cx="6594673" cy="788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16" name="Google Shape;116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1">
            <a:off x="4070739" y="288183"/>
            <a:ext cx="1360642" cy="48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4294967295" type="title"/>
          </p:nvPr>
        </p:nvSpPr>
        <p:spPr>
          <a:xfrm rot="-5400000">
            <a:off x="-741525" y="2716225"/>
            <a:ext cx="337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Projeto Banco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50" y="414653"/>
            <a:ext cx="6203901" cy="7183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23" name="Google Shape;123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1">
            <a:off x="3769964" y="235158"/>
            <a:ext cx="1360642" cy="48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4294967295" type="title"/>
          </p:nvPr>
        </p:nvSpPr>
        <p:spPr>
          <a:xfrm rot="-5400000">
            <a:off x="-1215525" y="2242225"/>
            <a:ext cx="4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600">
                <a:solidFill>
                  <a:schemeClr val="lt1"/>
                </a:solidFill>
              </a:rPr>
              <a:t>Povoamento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b="0" lang="pt-BR" sz="1800">
                <a:solidFill>
                  <a:schemeClr val="lt1"/>
                </a:solidFill>
              </a:rPr>
              <a:t>Procedimento OLT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864850" y="463550"/>
            <a:ext cx="34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50">
                <a:solidFill>
                  <a:srgbClr val="ECECEC"/>
                </a:solidFill>
                <a:latin typeface="Courier New"/>
                <a:ea typeface="Courier New"/>
                <a:cs typeface="Courier New"/>
                <a:sym typeface="Courier New"/>
              </a:rPr>
              <a:t>sp_povoar_avaliacao</a:t>
            </a:r>
            <a:endParaRPr b="1"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525" y="979250"/>
            <a:ext cx="5712800" cy="37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